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1"/>
  </p:notesMasterIdLst>
  <p:handoutMasterIdLst>
    <p:handoutMasterId r:id="rId242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507" r:id="rId60"/>
    <p:sldId id="508" r:id="rId61"/>
    <p:sldId id="494" r:id="rId62"/>
    <p:sldId id="501" r:id="rId63"/>
    <p:sldId id="498" r:id="rId64"/>
    <p:sldId id="542" r:id="rId65"/>
    <p:sldId id="303" r:id="rId66"/>
    <p:sldId id="304" r:id="rId67"/>
    <p:sldId id="474" r:id="rId68"/>
    <p:sldId id="305" r:id="rId69"/>
    <p:sldId id="650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313" r:id="rId80"/>
    <p:sldId id="314" r:id="rId81"/>
    <p:sldId id="633" r:id="rId82"/>
    <p:sldId id="516" r:id="rId83"/>
    <p:sldId id="315" r:id="rId84"/>
    <p:sldId id="476" r:id="rId85"/>
    <p:sldId id="582" r:id="rId86"/>
    <p:sldId id="583" r:id="rId87"/>
    <p:sldId id="577" r:id="rId88"/>
    <p:sldId id="318" r:id="rId89"/>
    <p:sldId id="514" r:id="rId90"/>
    <p:sldId id="592" r:id="rId91"/>
    <p:sldId id="319" r:id="rId92"/>
    <p:sldId id="316" r:id="rId93"/>
    <p:sldId id="317" r:id="rId94"/>
    <p:sldId id="444" r:id="rId95"/>
    <p:sldId id="320" r:id="rId96"/>
    <p:sldId id="321" r:id="rId97"/>
    <p:sldId id="499" r:id="rId98"/>
    <p:sldId id="585" r:id="rId99"/>
    <p:sldId id="586" r:id="rId100"/>
    <p:sldId id="623" r:id="rId101"/>
    <p:sldId id="496" r:id="rId102"/>
    <p:sldId id="322" r:id="rId103"/>
    <p:sldId id="323" r:id="rId104"/>
    <p:sldId id="324" r:id="rId105"/>
    <p:sldId id="325" r:id="rId106"/>
    <p:sldId id="326" r:id="rId107"/>
    <p:sldId id="327" r:id="rId108"/>
    <p:sldId id="495" r:id="rId109"/>
    <p:sldId id="475" r:id="rId110"/>
    <p:sldId id="517" r:id="rId111"/>
    <p:sldId id="594" r:id="rId112"/>
    <p:sldId id="330" r:id="rId113"/>
    <p:sldId id="331" r:id="rId114"/>
    <p:sldId id="332" r:id="rId115"/>
    <p:sldId id="458" r:id="rId116"/>
    <p:sldId id="333" r:id="rId117"/>
    <p:sldId id="334" r:id="rId118"/>
    <p:sldId id="335" r:id="rId119"/>
    <p:sldId id="336" r:id="rId120"/>
    <p:sldId id="337" r:id="rId121"/>
    <p:sldId id="338" r:id="rId122"/>
    <p:sldId id="340" r:id="rId123"/>
    <p:sldId id="341" r:id="rId124"/>
    <p:sldId id="342" r:id="rId125"/>
    <p:sldId id="343" r:id="rId126"/>
    <p:sldId id="345" r:id="rId127"/>
    <p:sldId id="344" r:id="rId128"/>
    <p:sldId id="483" r:id="rId129"/>
    <p:sldId id="347" r:id="rId130"/>
    <p:sldId id="348" r:id="rId131"/>
    <p:sldId id="578" r:id="rId132"/>
    <p:sldId id="521" r:id="rId133"/>
    <p:sldId id="353" r:id="rId134"/>
    <p:sldId id="470" r:id="rId135"/>
    <p:sldId id="477" r:id="rId136"/>
    <p:sldId id="354" r:id="rId137"/>
    <p:sldId id="358" r:id="rId138"/>
    <p:sldId id="359" r:id="rId139"/>
    <p:sldId id="361" r:id="rId140"/>
    <p:sldId id="362" r:id="rId141"/>
    <p:sldId id="364" r:id="rId142"/>
    <p:sldId id="365" r:id="rId143"/>
    <p:sldId id="367" r:id="rId144"/>
    <p:sldId id="368" r:id="rId145"/>
    <p:sldId id="369" r:id="rId146"/>
    <p:sldId id="370" r:id="rId147"/>
    <p:sldId id="441" r:id="rId148"/>
    <p:sldId id="371" r:id="rId149"/>
    <p:sldId id="372" r:id="rId150"/>
    <p:sldId id="373" r:id="rId151"/>
    <p:sldId id="374" r:id="rId152"/>
    <p:sldId id="632" r:id="rId153"/>
    <p:sldId id="376" r:id="rId154"/>
    <p:sldId id="380" r:id="rId155"/>
    <p:sldId id="381" r:id="rId156"/>
    <p:sldId id="382" r:id="rId157"/>
    <p:sldId id="566" r:id="rId158"/>
    <p:sldId id="383" r:id="rId159"/>
    <p:sldId id="526" r:id="rId160"/>
    <p:sldId id="384" r:id="rId161"/>
    <p:sldId id="379" r:id="rId162"/>
    <p:sldId id="597" r:id="rId163"/>
    <p:sldId id="598" r:id="rId164"/>
    <p:sldId id="599" r:id="rId165"/>
    <p:sldId id="600" r:id="rId166"/>
    <p:sldId id="601" r:id="rId167"/>
    <p:sldId id="602" r:id="rId168"/>
    <p:sldId id="603" r:id="rId169"/>
    <p:sldId id="651" r:id="rId170"/>
    <p:sldId id="604" r:id="rId171"/>
    <p:sldId id="605" r:id="rId172"/>
    <p:sldId id="606" r:id="rId173"/>
    <p:sldId id="607" r:id="rId174"/>
    <p:sldId id="608" r:id="rId175"/>
    <p:sldId id="609" r:id="rId176"/>
    <p:sldId id="387" r:id="rId177"/>
    <p:sldId id="388" r:id="rId178"/>
    <p:sldId id="389" r:id="rId179"/>
    <p:sldId id="590" r:id="rId180"/>
    <p:sldId id="465" r:id="rId181"/>
    <p:sldId id="392" r:id="rId182"/>
    <p:sldId id="591" r:id="rId183"/>
    <p:sldId id="394" r:id="rId184"/>
    <p:sldId id="395" r:id="rId185"/>
    <p:sldId id="396" r:id="rId186"/>
    <p:sldId id="397" r:id="rId187"/>
    <p:sldId id="398" r:id="rId188"/>
    <p:sldId id="478" r:id="rId189"/>
    <p:sldId id="402" r:id="rId190"/>
    <p:sldId id="466" r:id="rId191"/>
    <p:sldId id="403" r:id="rId192"/>
    <p:sldId id="404" r:id="rId193"/>
    <p:sldId id="405" r:id="rId194"/>
    <p:sldId id="408" r:id="rId195"/>
    <p:sldId id="409" r:id="rId196"/>
    <p:sldId id="410" r:id="rId197"/>
    <p:sldId id="411" r:id="rId198"/>
    <p:sldId id="413" r:id="rId199"/>
    <p:sldId id="415" r:id="rId200"/>
    <p:sldId id="416" r:id="rId201"/>
    <p:sldId id="417" r:id="rId202"/>
    <p:sldId id="418" r:id="rId203"/>
    <p:sldId id="419" r:id="rId204"/>
    <p:sldId id="420" r:id="rId205"/>
    <p:sldId id="421" r:id="rId206"/>
    <p:sldId id="645" r:id="rId207"/>
    <p:sldId id="646" r:id="rId208"/>
    <p:sldId id="647" r:id="rId209"/>
    <p:sldId id="596" r:id="rId210"/>
    <p:sldId id="637" r:id="rId211"/>
    <p:sldId id="634" r:id="rId212"/>
    <p:sldId id="635" r:id="rId213"/>
    <p:sldId id="638" r:id="rId214"/>
    <p:sldId id="639" r:id="rId215"/>
    <p:sldId id="625" r:id="rId216"/>
    <p:sldId id="626" r:id="rId217"/>
    <p:sldId id="640" r:id="rId218"/>
    <p:sldId id="627" r:id="rId219"/>
    <p:sldId id="628" r:id="rId220"/>
    <p:sldId id="641" r:id="rId221"/>
    <p:sldId id="618" r:id="rId222"/>
    <p:sldId id="619" r:id="rId223"/>
    <p:sldId id="620" r:id="rId224"/>
    <p:sldId id="621" r:id="rId225"/>
    <p:sldId id="622" r:id="rId226"/>
    <p:sldId id="610" r:id="rId227"/>
    <p:sldId id="611" r:id="rId228"/>
    <p:sldId id="612" r:id="rId229"/>
    <p:sldId id="613" r:id="rId230"/>
    <p:sldId id="614" r:id="rId231"/>
    <p:sldId id="615" r:id="rId232"/>
    <p:sldId id="616" r:id="rId233"/>
    <p:sldId id="617" r:id="rId234"/>
    <p:sldId id="643" r:id="rId235"/>
    <p:sldId id="629" r:id="rId236"/>
    <p:sldId id="630" r:id="rId237"/>
    <p:sldId id="636" r:id="rId238"/>
    <p:sldId id="523" r:id="rId239"/>
    <p:sldId id="505" r:id="rId240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623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Einführung in (Embedded) C" id="{E3FB269C-5748-45B4-A064-085A4F3038A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51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96433" autoAdjust="0"/>
  </p:normalViewPr>
  <p:slideViewPr>
    <p:cSldViewPr>
      <p:cViewPr varScale="1">
        <p:scale>
          <a:sx n="82" d="100"/>
          <a:sy n="82" d="100"/>
        </p:scale>
        <p:origin x="1306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 smtClean="0"/>
            <a:t>Compile Time</a:t>
          </a:r>
          <a:endParaRPr lang="en-US" sz="1400"/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 smtClean="0"/>
            <a:t>Link Time</a:t>
          </a:r>
          <a:endParaRPr lang="en-US" sz="1400"/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 smtClean="0"/>
            <a:t>Load Time</a:t>
          </a:r>
          <a:endParaRPr lang="en-US" sz="1400"/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Entwickler</a:t>
          </a:r>
          <a:endParaRPr lang="en-US" sz="1400"/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 smtClean="0"/>
            <a:t>1x je </a:t>
          </a:r>
          <a:r>
            <a:rPr lang="de-DE" sz="1400" smtClean="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 smtClean="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65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objdump</a:t>
            </a:r>
            <a:r>
              <a:rPr lang="de-DE" baseline="0" smtClean="0"/>
              <a:t> -a main.exe # For listing segment boundaries</a:t>
            </a:r>
          </a:p>
          <a:p>
            <a:r>
              <a:rPr lang="de-DE" smtClean="0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133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162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2018-07-23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206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175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191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68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27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2018-08-27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51.xml"/><Relationship Id="rId7" Type="http://schemas.openxmlformats.org/officeDocument/2006/relationships/hyperlink" Target="https://en.wikipedia.org/wiki/Virtual_method_table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emf"/><Relationship Id="rId5" Type="http://schemas.openxmlformats.org/officeDocument/2006/relationships/package" Target="../embeddings/Microsoft_Excel-Arbeitsblatt1.xlsx"/><Relationship Id="rId10" Type="http://schemas.openxmlformats.org/officeDocument/2006/relationships/image" Target="../media/image44.emf"/><Relationship Id="rId4" Type="http://schemas.openxmlformats.org/officeDocument/2006/relationships/oleObject" Target="../embeddings/oleObject3.bin"/><Relationship Id="rId9" Type="http://schemas.openxmlformats.org/officeDocument/2006/relationships/package" Target="../embeddings/Microsoft_Excel-Arbeitsblatt2.xlsx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ladedu.com/cpp/zum_mitnehmen/cpp_einf.pdf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fbim.fh-regensburg.de/~sce39014/pg1/pg1-skript.pdf" TargetMode="External"/><Relationship Id="rId12" Type="http://schemas.openxmlformats.org/officeDocument/2006/relationships/hyperlink" Target="http://bytesnobjects.dev.geekbetrieb.de/cpp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dv.ei.tum.de/lehre/grundkurs-c/" TargetMode="External"/><Relationship Id="rId11" Type="http://schemas.openxmlformats.org/officeDocument/2006/relationships/hyperlink" Target="https://google.github.io/styleguide/cppguide.html" TargetMode="External"/><Relationship Id="rId5" Type="http://schemas.openxmlformats.org/officeDocument/2006/relationships/hyperlink" Target="http://www.ldv.ei.tum.de/lehre/programmierpraktikum-c/" TargetMode="External"/><Relationship Id="rId10" Type="http://schemas.openxmlformats.org/officeDocument/2006/relationships/hyperlink" Target="http://www.cprogramming.com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://www.learncpp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efinition" TargetMode="External"/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declaration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cgi?APPNAME=CampusNet&amp;PRGNAME=ACTION&amp;ARGUMENTS=-AtFOhaeEncC1ivr9IBvtLpzUWEciSIcUJ2eXT70DFQx.XL0fSo2SzX.P26rQxU-eyzxBMHwttCgUVvpdavgVznIB3kRKgqZqerEHHcP961GQciPk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Überblick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smtClean="0"/>
              <a:t>Man kann </a:t>
            </a:r>
            <a:r>
              <a:rPr lang="de-DE" noProof="0" dirty="0" smtClean="0"/>
              <a:t>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Vor C++11</a:t>
            </a:r>
            <a:r>
              <a:rPr lang="de-DE" noProof="0" smtClean="0"/>
              <a:t>: man kann/muss nur Basisklassen </a:t>
            </a:r>
            <a:r>
              <a:rPr lang="de-DE" noProof="0" dirty="0" smtClean="0"/>
              <a:t>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b="1" noProof="0" dirty="0" smtClean="0"/>
              <a:t>Seit C++11</a:t>
            </a:r>
            <a:r>
              <a:rPr lang="de-DE" noProof="0" dirty="0" smtClean="0"/>
              <a:t>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Aufgabenblatt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smtClean="0"/>
              <a:t>Aufgabenblatt – Ein Dokument mit allen Aufgaben </a:t>
            </a:r>
            <a:endParaRPr lang="de-DE" b="1" noProof="0" dirty="0" smtClean="0"/>
          </a:p>
          <a:p>
            <a:pPr lvl="2"/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smtClean="0"/>
              <a:t>C</a:t>
            </a:r>
            <a:r>
              <a:rPr lang="de-DE" noProof="0" dirty="0" smtClean="0"/>
              <a:t>++-Grundlagen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smtClean="0"/>
              <a:t>Speichermanagement </a:t>
            </a:r>
            <a:r>
              <a:rPr lang="de-DE" noProof="0" dirty="0" smtClean="0"/>
              <a:t>in C++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smtClean="0"/>
              <a:t>Objektorientierung </a:t>
            </a:r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smtClean="0"/>
              <a:t>Fortgeschrittene </a:t>
            </a:r>
            <a:r>
              <a:rPr lang="de-DE" noProof="0" dirty="0" smtClean="0"/>
              <a:t>Themen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smtClean="0"/>
              <a:t>(Embedded) C-Programmierung</a:t>
            </a:r>
          </a:p>
          <a:p>
            <a:pPr lvl="2"/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 und weitere optionale Aufgabe. Eine 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[0]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C++ und C-Grundlagen</a:t>
            </a:r>
          </a:p>
          <a:p>
            <a:pPr lvl="1"/>
            <a:r>
              <a:rPr lang="de-DE" sz="2000" smtClean="0"/>
              <a:t>Linux-VM mit Codelite IDE</a:t>
            </a:r>
          </a:p>
          <a:p>
            <a:pPr lvl="1"/>
            <a:r>
              <a:rPr lang="de-DE" sz="2000" smtClean="0"/>
              <a:t>Alle klausurrelevanten Inhalte werden hiermit bearbeitet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Embedded C</a:t>
            </a:r>
          </a:p>
          <a:p>
            <a:pPr lvl="1"/>
            <a:r>
              <a:rPr lang="de-DE" sz="2000" smtClean="0"/>
              <a:t>winIDEA Open auf Windows</a:t>
            </a:r>
          </a:p>
          <a:p>
            <a:pPr lvl="1"/>
            <a:r>
              <a:rPr lang="de-DE" sz="2000" smtClean="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</a:t>
            </a:r>
            <a:r>
              <a:rPr lang="de-DE" noProof="0" smtClean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smtClean="0"/>
              <a:t>Beschaffen der VM</a:t>
            </a:r>
            <a:r>
              <a:rPr lang="de-DE" noProof="0" smtClean="0"/>
              <a:t> (.ova-Datei, </a:t>
            </a:r>
            <a:r>
              <a:rPr lang="de-DE" b="0" noProof="0" smtClean="0"/>
              <a:t>URL</a:t>
            </a:r>
            <a:r>
              <a:rPr lang="de-DE" b="0" noProof="0" dirty="0" smtClean="0"/>
              <a:t>, User, PW: siehe </a:t>
            </a:r>
            <a:r>
              <a:rPr lang="de-DE" b="0" noProof="0" smtClean="0"/>
              <a:t>vorige Folie, auf Pool-PCs bereits vorhanden)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praktikum2018_v2.ova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smtClean="0">
                <a:solidFill>
                  <a:schemeClr val="accent2"/>
                </a:solidFill>
              </a:rPr>
              <a:t>WICHTIG für Poolnutzer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</a:t>
            </a:r>
            <a:r>
              <a:rPr lang="de-DE" sz="1600" noProof="0" smtClean="0"/>
              <a:t>Ihr die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Beispiel: </a:t>
            </a:r>
            <a:r>
              <a:rPr lang="de-DE" sz="1600" b="1" noProof="0" smtClean="0"/>
              <a:t>C</a:t>
            </a:r>
            <a:r>
              <a:rPr lang="en-US" sz="1600" b="1"/>
              <a:t>:\</a:t>
            </a:r>
            <a:r>
              <a:rPr lang="en-US" sz="1600" b="1" smtClean="0"/>
              <a:t>vms\praktikum2018.vmdk</a:t>
            </a:r>
            <a:r>
              <a:rPr lang="de-DE" sz="1600" b="1" noProof="0" smtClean="0"/>
              <a:t/>
            </a:r>
            <a:br>
              <a:rPr lang="de-DE" sz="1600" b="1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in eurem </a:t>
            </a:r>
            <a:r>
              <a:rPr lang="de-DE" sz="1600" b="1" noProof="0" smtClean="0"/>
              <a:t>Profil </a:t>
            </a:r>
            <a:r>
              <a:rPr lang="de-DE" sz="1600" noProof="0" smtClean="0"/>
              <a:t>gespeichert; sichert eure Ergebnisse!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smtClean="0"/>
              <a:t>Ctrl rechts</a:t>
            </a:r>
            <a:r>
              <a:rPr lang="de-DE" noProof="0" smtClean="0"/>
              <a:t> </a:t>
            </a:r>
            <a:r>
              <a:rPr lang="de-DE" noProof="0" dirty="0" smtClean="0"/>
              <a:t>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 smtClean="0"/>
              <a:t>Bitte vor dem Anfang der Übung die </a:t>
            </a:r>
            <a:r>
              <a:rPr lang="de-DE" b="1" smtClean="0"/>
              <a:t>Unterlagen aktualisieren</a:t>
            </a:r>
            <a:r>
              <a:rPr lang="de-DE" smtClean="0"/>
              <a:t>.</a:t>
            </a:r>
          </a:p>
          <a:p>
            <a:pPr lvl="1"/>
            <a:r>
              <a:rPr lang="de-DE" smtClean="0"/>
              <a:t>Bugfixes</a:t>
            </a:r>
          </a:p>
          <a:p>
            <a:pPr lvl="1"/>
            <a:r>
              <a:rPr lang="de-DE" smtClean="0"/>
              <a:t>Verbesserungen</a:t>
            </a:r>
          </a:p>
          <a:p>
            <a:pPr lvl="1"/>
            <a:endParaRPr lang="de-DE" smtClean="0"/>
          </a:p>
          <a:p>
            <a:r>
              <a:rPr lang="de-DE" b="1" smtClean="0"/>
              <a:t>VM</a:t>
            </a:r>
            <a:r>
              <a:rPr lang="de-DE" smtClean="0"/>
              <a:t>: Auf dem Desktop</a:t>
            </a:r>
          </a:p>
          <a:p>
            <a:endParaRPr lang="de-DE"/>
          </a:p>
          <a:p>
            <a:r>
              <a:rPr lang="de-DE" b="1" smtClean="0"/>
              <a:t>Pool-PCs</a:t>
            </a:r>
            <a:r>
              <a:rPr lang="de-DE" smtClean="0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18" name="Arbeitsblatt" r:id="rId5" imgW="3552843" imgH="1076314" progId="Excel.Sheet.12">
                  <p:embed/>
                </p:oleObj>
              </mc:Choice>
              <mc:Fallback>
                <p:oleObj name="Arbeitsblatt" r:id="rId5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7"/>
              </a:rPr>
              <a:t>https://</a:t>
            </a:r>
            <a:r>
              <a:rPr lang="en-US" sz="1200" smtClean="0">
                <a:hlinkClick r:id="rId7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19" name="Arbeitsblatt" r:id="rId9" imgW="3552843" imgH="809440" progId="Excel.Sheet.12">
                  <p:embed/>
                </p:oleObj>
              </mc:Choice>
              <mc:Fallback>
                <p:oleObj name="Arbeitsblatt" r:id="rId9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</a:t>
            </a:r>
            <a:r>
              <a:rPr lang="de-DE" altLang="de-DE" noProof="0" smtClean="0">
                <a:hlinkClick r:id="rId3"/>
              </a:rPr>
              <a:t>/</a:t>
            </a:r>
            <a:r>
              <a:rPr lang="de-DE" altLang="de-DE" noProof="0" smtClean="0"/>
              <a:t> )</a:t>
            </a:r>
          </a:p>
          <a:p>
            <a:r>
              <a:rPr lang="de-DE" altLang="de-DE"/>
              <a:t>Expert C Programming: Deep C Secrets, Peter van der Linden, Prentice Hall 1997 (frei verfügbar: </a:t>
            </a:r>
            <a:r>
              <a:rPr lang="de-DE" altLang="de-DE">
                <a:hlinkClick r:id="rId4"/>
              </a:rPr>
              <a:t>http://</a:t>
            </a:r>
            <a:r>
              <a:rPr lang="de-DE" altLang="de-DE" smtClean="0">
                <a:hlinkClick r:id="rId4"/>
              </a:rPr>
              <a:t>www.electroons.com/8051/ebooks/expert%20C%20programming.pdf</a:t>
            </a:r>
            <a:r>
              <a:rPr lang="de-DE" altLang="de-DE" smtClean="0"/>
              <a:t> )</a:t>
            </a:r>
            <a:endParaRPr lang="de-DE" altLang="de-DE" noProof="0" dirty="0" smtClean="0"/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5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6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7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8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9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10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1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2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</a:t>
            </a:r>
            <a:r>
              <a:rPr lang="de-DE" altLang="de-DE" smtClean="0"/>
              <a:t>C</a:t>
            </a:r>
            <a:br>
              <a:rPr lang="de-DE" altLang="de-DE" smtClean="0"/>
            </a:b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 smtClean="0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smtClean="0"/>
              <a:t>C-Standardbibliothek </a:t>
            </a:r>
            <a:r>
              <a:rPr lang="de-DE" b="1" noProof="0" dirty="0" smtClean="0"/>
              <a:t>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Ganzzahlliterale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Neben </a:t>
            </a:r>
            <a:r>
              <a:rPr lang="en-US" b="1" smtClean="0"/>
              <a:t>rein dezimalen Ganzzahl</a:t>
            </a:r>
            <a:r>
              <a:rPr lang="de-DE" b="1" smtClean="0"/>
              <a:t>literalen </a:t>
            </a:r>
            <a:r>
              <a:rPr lang="de-DE" smtClean="0"/>
              <a:t>(z.B. 125) gibt es weitere Möglichkeiten, Ganzzahlliterale anzugeben</a:t>
            </a:r>
          </a:p>
          <a:p>
            <a:r>
              <a:rPr lang="de-DE" b="1" smtClean="0"/>
              <a:t>Suffixe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</a:t>
            </a:r>
            <a:r>
              <a:rPr lang="de-DE" smtClean="0"/>
              <a:t> stellt sicher, dass das Literal als </a:t>
            </a:r>
            <a:r>
              <a:rPr lang="de-DE" b="1" smtClean="0"/>
              <a:t>vorzeichenlos</a:t>
            </a:r>
            <a:r>
              <a:rPr lang="de-DE" smtClean="0"/>
              <a:t> interpretiert wird (z.B. 255u)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(</a:t>
            </a:r>
            <a:r>
              <a:rPr lang="de-DE"/>
              <a:t>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smtClean="0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smtClean="0"/>
              <a:t>.</a:t>
            </a:r>
          </a:p>
          <a:p>
            <a:r>
              <a:rPr lang="de-DE" b="1" smtClean="0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smtClean="0"/>
              <a:t>)</a:t>
            </a:r>
            <a:endParaRPr lang="de-DE"/>
          </a:p>
          <a:p>
            <a:pPr lvl="1"/>
            <a:r>
              <a:rPr lang="de-DE" smtClean="0"/>
              <a:t>Kombinationen beider Suffixe sind möglich.</a:t>
            </a:r>
          </a:p>
          <a:p>
            <a:r>
              <a:rPr lang="de-DE" b="1" smtClean="0"/>
              <a:t>Präfixe</a:t>
            </a:r>
            <a:endParaRPr lang="de-DE" smtClean="0"/>
          </a:p>
          <a:p>
            <a:pPr lvl="1"/>
            <a:r>
              <a:rPr lang="de-DE" b="1" smtClean="0"/>
              <a:t>Oktaldarstellung</a:t>
            </a:r>
            <a:r>
              <a:rPr lang="de-DE" smtClean="0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smtClean="0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smtClean="0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möglich.</a:t>
            </a:r>
          </a:p>
          <a:p>
            <a:pPr lvl="1"/>
            <a:r>
              <a:rPr lang="de-DE" b="1" smtClean="0"/>
              <a:t>(Seit C++14) Binärdarstellung</a:t>
            </a:r>
            <a:r>
              <a:rPr lang="de-DE" smtClean="0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smtClean="0"/>
              <a:t> bewirkt Interpretation als Binärliteral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smtClean="0"/>
              <a:t>) </a:t>
            </a:r>
            <a:r>
              <a:rPr lang="de-DE"/>
              <a:t>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</a:t>
            </a:r>
            <a:r>
              <a:rPr lang="de-DE" smtClean="0"/>
              <a:t>.</a:t>
            </a:r>
          </a:p>
          <a:p>
            <a:r>
              <a:rPr lang="de-DE" smtClean="0"/>
              <a:t>N.B. Seit C++11 kann man </a:t>
            </a:r>
            <a:r>
              <a:rPr lang="de-DE" b="1" smtClean="0"/>
              <a:t>eigene Literaltypen</a:t>
            </a:r>
            <a:r>
              <a:rPr lang="de-DE" smtClean="0"/>
              <a:t> definieren ("user literals").</a:t>
            </a:r>
            <a:endParaRPr lang="de-DE"/>
          </a:p>
          <a:p>
            <a:pPr lvl="1"/>
            <a:endParaRPr lang="en-US" b="1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</a:t>
            </a:r>
            <a:r>
              <a:rPr lang="en-US" sz="1100" smtClean="0">
                <a:hlinkClick r:id="rId3"/>
              </a:rPr>
              <a:t>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en.cppreference.com/w/cpp/language/user_literal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0654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pPr marL="0" indent="0">
              <a:buNone/>
            </a:pPr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</a:t>
            </a:r>
            <a:r>
              <a:rPr lang="de-DE" b="1" noProof="0" dirty="0" smtClean="0"/>
              <a:t>spezielle Befehle</a:t>
            </a:r>
            <a:r>
              <a:rPr lang="de-DE" noProof="0" dirty="0" smtClean="0"/>
              <a:t> und einen </a:t>
            </a:r>
            <a:r>
              <a:rPr lang="de-DE" b="1" noProof="0" dirty="0" smtClean="0"/>
              <a:t>eigenen Adressraum</a:t>
            </a:r>
            <a:r>
              <a:rPr lang="de-DE" noProof="0" dirty="0" smtClean="0"/>
              <a:t>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b="1" noProof="0" smtClean="0"/>
              <a:t>Vollständiger Adressraum </a:t>
            </a:r>
            <a:r>
              <a:rPr lang="de-DE" noProof="0" smtClean="0"/>
              <a:t>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</a:t>
            </a:r>
            <a:r>
              <a:rPr lang="de-DE" b="1" noProof="0" dirty="0" smtClean="0"/>
              <a:t>Größerer Befehlssatz</a:t>
            </a:r>
            <a:r>
              <a:rPr lang="de-DE" noProof="0" dirty="0" smtClean="0"/>
              <a:t>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</a:t>
            </a:r>
            <a:r>
              <a:rPr lang="de-DE" b="1" noProof="0" dirty="0" smtClean="0"/>
              <a:t>Teil des Arbeitsspeichers ist "virtuell"</a:t>
            </a:r>
            <a:r>
              <a:rPr lang="de-DE" noProof="0" dirty="0" smtClean="0"/>
              <a:t> für die Peripherie reserviert. </a:t>
            </a:r>
          </a:p>
          <a:p>
            <a:pPr lvl="1"/>
            <a:r>
              <a:rPr lang="de-DE" noProof="0" dirty="0" smtClean="0"/>
              <a:t>(+) </a:t>
            </a:r>
            <a:r>
              <a:rPr lang="de-DE" b="1" noProof="0" dirty="0" smtClean="0"/>
              <a:t>Einheitlicher Zugriff </a:t>
            </a:r>
            <a:r>
              <a:rPr lang="de-DE" noProof="0" dirty="0" smtClean="0"/>
              <a:t>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smtClean="0"/>
              <a:t/>
            </a:r>
            <a:br>
              <a:rPr lang="de-DE" altLang="de-DE" b="0" noProof="0" smtClean="0"/>
            </a:b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Funktoren und </a:t>
            </a:r>
            <a:r>
              <a:rPr lang="de-DE" altLang="de-DE" noProof="0" dirty="0" smtClean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Funktor</a:t>
            </a:r>
            <a:r>
              <a:rPr lang="de-DE"/>
              <a:t> </a:t>
            </a:r>
            <a:r>
              <a:rPr lang="de-DE" smtClean="0"/>
              <a:t>ist eine Klasse, die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 smtClean="0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user"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   &lt;&lt;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Konfigurierbares Präfix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(Hier ohne Setter).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Funktionszeiger und Funktoren: </a:t>
            </a:r>
            <a:r>
              <a:rPr lang="de-DE" altLang="de-DE" noProof="0" dirty="0" smtClean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 smtClean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 smtClean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mtClean="0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Das war noch lange nicht das Ende… </a:t>
            </a:r>
            <a:r>
              <a:rPr lang="de-DE" noProof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Weitere Lehrveranstaltungen an der TU Darmstadt</a:t>
            </a:r>
          </a:p>
          <a:p>
            <a:pPr lvl="1"/>
            <a:r>
              <a:rPr lang="de-DE" b="1" smtClean="0"/>
              <a:t>Multithreading in C++</a:t>
            </a:r>
            <a:br>
              <a:rPr lang="de-DE" b="1" smtClean="0"/>
            </a:br>
            <a:r>
              <a:rPr lang="en-US"/>
              <a:t>(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www.informatik.tu-darmstadt.de/parallel/teaching_parallel_1/index.en.jsp</a:t>
            </a:r>
            <a:r>
              <a:rPr lang="en-US" smtClean="0"/>
              <a:t> )</a:t>
            </a:r>
            <a:endParaRPr lang="de-DE" noProof="0" smtClean="0"/>
          </a:p>
          <a:p>
            <a:endParaRPr lang="de-DE" b="1"/>
          </a:p>
          <a:p>
            <a:r>
              <a:rPr lang="de-DE" b="1" noProof="0" smtClean="0"/>
              <a:t>Wissenswertes (ein paar Ideen)</a:t>
            </a:r>
          </a:p>
          <a:p>
            <a:pPr lvl="1"/>
            <a:r>
              <a:rPr lang="de-DE" b="1" noProof="0" smtClean="0"/>
              <a:t>C</a:t>
            </a:r>
            <a:r>
              <a:rPr lang="de-DE" b="1" noProof="0" dirty="0" smtClean="0"/>
              <a:t>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2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 smtClean="0"/>
              <a:t>Siehe </a:t>
            </a:r>
            <a:r>
              <a:rPr lang="de-DE" noProof="0" dirty="0" smtClean="0">
                <a:hlinkClick r:id="rId3"/>
              </a:rPr>
              <a:t>http://</a:t>
            </a:r>
            <a:r>
              <a:rPr lang="de-DE" noProof="0" smtClean="0">
                <a:hlinkClick r:id="rId3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r>
              <a:rPr lang="de-DE" b="1" noProof="0" smtClean="0"/>
              <a:t>Tipps zum Überladen von Operatoren</a:t>
            </a:r>
          </a:p>
          <a:p>
            <a:pPr lvl="2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Grundlagen</a:t>
            </a:r>
            <a:br>
              <a:rPr lang="de-DE" altLang="de-DE" noProof="0" smtClean="0"/>
            </a:br>
            <a:r>
              <a:rPr lang="de-DE" altLang="de-DE" noProof="0" smtClean="0"/>
              <a:t/>
            </a:r>
            <a:br>
              <a:rPr lang="de-DE" altLang="de-DE" noProof="0" smtClean="0"/>
            </a:br>
            <a:r>
              <a:rPr lang="de-DE" altLang="de-DE" noProof="0" smtClean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 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 smtClean="0"/>
              <a:t>[Exkurs] </a:t>
            </a:r>
            <a:r>
              <a:rPr lang="de-DE" altLang="de-DE" noProof="0" smtClean="0"/>
              <a:t>Weak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Kluge,</a:t>
            </a:r>
          </a:p>
          <a:p>
            <a:pPr algn="l"/>
            <a:r>
              <a:rPr lang="en-US" smtClean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smtClean="0"/>
              <a:t>Vortragsteil</a:t>
            </a:r>
            <a:r>
              <a:rPr lang="de-DE" sz="2200" noProof="0" dirty="0" smtClean="0"/>
              <a:t>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mtClean="0"/>
                <a:t>Compile Time</a:t>
              </a:r>
              <a:endParaRPr lang="en-US" sz="1400" kern="120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Drei aufeinander aufbauende Phasen von Quellcode zur Ausführung</a:t>
            </a:r>
          </a:p>
          <a:p>
            <a:r>
              <a:rPr lang="en-US" b="1" smtClean="0"/>
              <a:t>Compile Time</a:t>
            </a:r>
          </a:p>
          <a:p>
            <a:pPr lvl="1"/>
            <a:r>
              <a:rPr lang="en-US" smtClean="0"/>
              <a:t>Übersetzung einzelner Einheiten (Dateien) in Objektcode (.java </a:t>
            </a:r>
            <a:r>
              <a:rPr lang="en-US" smtClean="0">
                <a:sym typeface="Wingdings" panose="05000000000000000000" pitchFamily="2" charset="2"/>
              </a:rPr>
              <a:t> .class, </a:t>
            </a:r>
            <a:r>
              <a:rPr lang="en-US" smtClean="0"/>
              <a:t>.c/.cpp</a:t>
            </a:r>
            <a:r>
              <a:rPr lang="en-US" smtClean="0">
                <a:sym typeface="Wingdings" panose="05000000000000000000" pitchFamily="2" charset="2"/>
              </a:rPr>
              <a:t>.o)</a:t>
            </a:r>
            <a:endParaRPr lang="en-US" smtClean="0"/>
          </a:p>
          <a:p>
            <a:pPr lvl="1"/>
            <a:r>
              <a:rPr lang="en-US" smtClean="0"/>
              <a:t>Alle verwendenten Namen müssen in einer Einheit deklariert, aber nicht definiert sein.</a:t>
            </a:r>
          </a:p>
          <a:p>
            <a:r>
              <a:rPr lang="en-US" b="1" smtClean="0"/>
              <a:t>Link Time</a:t>
            </a:r>
          </a:p>
          <a:p>
            <a:pPr lvl="1"/>
            <a:r>
              <a:rPr lang="en-US" smtClean="0"/>
              <a:t>Auflösung von Abhängigkeiten ("externe Symbole") zwischen den Object Files</a:t>
            </a:r>
          </a:p>
          <a:p>
            <a:pPr lvl="1"/>
            <a:r>
              <a:rPr lang="en-US" smtClean="0"/>
              <a:t>C++: Zu jedem verwendeten Namen muss es (genau) eine Definition geben.</a:t>
            </a:r>
          </a:p>
          <a:p>
            <a:r>
              <a:rPr lang="en-US" b="1" smtClean="0"/>
              <a:t>Load Time</a:t>
            </a:r>
          </a:p>
          <a:p>
            <a:pPr lvl="1"/>
            <a:r>
              <a:rPr lang="en-US" smtClean="0"/>
              <a:t>Vorbereitung und Start der Programmausführung durch das Betriebsystem</a:t>
            </a:r>
          </a:p>
          <a:p>
            <a:pPr lvl="1"/>
            <a:r>
              <a:rPr lang="de-DE" smtClean="0"/>
              <a:t>Speicherbereich zuordnen, dyn. Abhängigkeiten laden, Ausführung von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mtClean="0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Compile, Link, Load Time</a:t>
            </a:r>
            <a:endParaRPr lang="en-US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</a:t>
            </a:r>
            <a:br>
              <a:rPr lang="de-DE" noProof="0" smtClean="0"/>
            </a:br>
            <a:r>
              <a:rPr lang="de-DE" noProof="0" smtClean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C/C++-</a:t>
            </a:r>
            <a:r>
              <a:rPr lang="de-DE" noProof="0" dirty="0" smtClean="0"/>
              <a:t>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endParaRPr lang="de-DE" b="1" noProof="0" smtClean="0"/>
          </a:p>
          <a:p>
            <a:pPr marL="0" indent="0">
              <a:buNone/>
            </a:pPr>
            <a:r>
              <a:rPr lang="de-DE" b="1" noProof="0" smtClean="0"/>
              <a:t>C/C</a:t>
            </a:r>
            <a:r>
              <a:rPr lang="de-DE" b="1" noProof="0" dirty="0" smtClean="0"/>
              <a:t>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One-Definition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b="1" noProof="0" smtClean="0"/>
              <a:t>:</a:t>
            </a:r>
            <a:r>
              <a:rPr lang="de-DE" noProof="0" smtClean="0"/>
              <a:t>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int x;</a:t>
            </a:r>
            <a:r>
              <a:rPr lang="de-DE" noProof="0" smtClean="0"/>
              <a:t>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noProof="0" smtClean="0"/>
              <a:t>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MyClass::MyClass() 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/>
              <a:t>Achtung: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  <a:r>
              <a:rPr lang="de-DE"/>
              <a:t> ist immer eine </a:t>
            </a:r>
            <a:r>
              <a:rPr lang="de-DE" smtClean="0"/>
              <a:t>Definition, auch ohne Gleichheitszeichen!</a:t>
            </a:r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Initialisierung: </a:t>
            </a:r>
            <a:r>
              <a:rPr lang="de-DE" noProof="0" smtClean="0"/>
              <a:t>Deklaration </a:t>
            </a:r>
            <a:r>
              <a:rPr lang="de-DE" noProof="0" dirty="0" smtClean="0"/>
              <a:t>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smtClean="0"/>
              <a:t>Explizite Zuweisung ist vorzuziehen</a:t>
            </a:r>
            <a:r>
              <a:rPr lang="de-DE" noProof="0" dirty="0" smtClean="0"/>
              <a:t>!</a:t>
            </a:r>
          </a:p>
          <a:p>
            <a:pPr marL="881063" lvl="2" indent="-342900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r>
              <a:rPr lang="de-DE" noProof="0" smtClean="0"/>
              <a:t>Trennung erlaubt es aber, </a:t>
            </a:r>
            <a:r>
              <a:rPr lang="de-DE" b="1" noProof="0" smtClean="0"/>
              <a:t>zyklische Abhängigkeiten aufzubrechen</a:t>
            </a:r>
            <a:r>
              <a:rPr lang="de-DE" noProof="0" smtClean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</a:p>
          <a:p>
            <a:pPr algn="l"/>
            <a:r>
              <a:rPr lang="en-US" sz="1200"/>
              <a:t>Definitionen: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en.cppreference.com/w/cpp/language/definition</a:t>
            </a:r>
            <a:r>
              <a:rPr lang="en-US" sz="1200" smtClean="0"/>
              <a:t> </a:t>
            </a:r>
            <a:r>
              <a:rPr lang="en-US" sz="1200" smtClean="0">
                <a:hlinkClick r:id="rId4"/>
              </a:rPr>
              <a:t>https</a:t>
            </a:r>
            <a:r>
              <a:rPr lang="en-US" sz="1200">
                <a:hlinkClick r:id="rId4"/>
              </a:rPr>
              <a:t>://</a:t>
            </a:r>
            <a:r>
              <a:rPr lang="en-US" sz="1200" smtClean="0">
                <a:hlinkClick r:id="rId4"/>
              </a:rPr>
              <a:t>en.cppreference.com/w/cpp/language/declarations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mtClean="0"/>
              <a:t>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parameterlos (</a:t>
            </a:r>
            <a:r>
              <a:rPr lang="de-DE" altLang="de-DE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Die Deklarationsreihenfolge ist wichtig</a:t>
            </a:r>
            <a:r>
              <a:rPr lang="de-DE" noProof="0" dirty="0" smtClean="0"/>
              <a:t>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</a:t>
            </a:r>
            <a: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b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smtClean="0"/>
              <a:t>Member: Oberbegriff für Attribute und Methoden</a:t>
            </a:r>
            <a:endParaRPr lang="de-DE" b="1" noProof="0" smtClean="0"/>
          </a:p>
          <a:p>
            <a:pPr>
              <a:tabLst>
                <a:tab pos="2065338" algn="l"/>
              </a:tabLst>
            </a:pPr>
            <a:r>
              <a:rPr lang="de-DE" noProof="0" smtClean="0"/>
              <a:t>Gültigkeit: </a:t>
            </a:r>
            <a:r>
              <a:rPr lang="de-DE" b="1" noProof="0" smtClean="0"/>
              <a:t>je Bereich</a:t>
            </a:r>
            <a:r>
              <a:rPr lang="de-DE" noProof="0" smtClean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</a:t>
            </a:r>
            <a:r>
              <a:rPr lang="de-DE" b="1" noProof="0" smtClean="0"/>
              <a:t>einer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smtClean="0"/>
              <a:t>-Definition für Members möglich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 smtClean="0"/>
              <a:t> </a:t>
            </a:r>
            <a:r>
              <a:rPr lang="de-DE" noProof="0" smtClean="0"/>
              <a:t>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/>
              <a:t>Funktionszeiger: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  <a:r>
              <a:rPr lang="de-DE" noProof="0" dirty="0" smtClean="0"/>
              <a:t>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692150" lvl="1" indent="-342900"/>
            <a:r>
              <a:rPr lang="de-DE" b="1" noProof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smtClean="0"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</a:t>
            </a:r>
            <a:r>
              <a:rPr lang="de-DE" altLang="de-DE" noProof="0" smtClean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 smtClean="0">
                <a:solidFill>
                  <a:schemeClr val="accent2"/>
                </a:solidFill>
              </a:rPr>
              <a:t>F</a:t>
            </a:r>
            <a:r>
              <a:rPr lang="de-DE" b="1" smtClean="0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</a:t>
            </a:r>
            <a:r>
              <a:rPr lang="de-DE" b="1" noProof="0" smtClean="0"/>
              <a:t>wesentliche Speicherbereiche ("Segmente")</a:t>
            </a:r>
            <a:endParaRPr lang="de-DE" b="1" noProof="0" dirty="0" smtClean="0"/>
          </a:p>
          <a:p>
            <a:pPr marL="520700" indent="-342900"/>
            <a:r>
              <a:rPr lang="de-DE" b="1" noProof="0" smtClean="0"/>
              <a:t>Programmspeicher ("Text")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/>
              <a:t>Binären Programmcode, read-only.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Globaler Speicher ("BSS", "Data")</a:t>
            </a:r>
            <a:br>
              <a:rPr lang="de-DE" b="1" noProof="0" smtClean="0"/>
            </a:br>
            <a:r>
              <a:rPr lang="de-DE"/>
              <a:t>G</a:t>
            </a:r>
            <a:r>
              <a:rPr lang="de-DE" noProof="0" smtClean="0"/>
              <a:t>lobalen </a:t>
            </a:r>
            <a:r>
              <a:rPr lang="de-DE" noProof="0" dirty="0" smtClean="0"/>
              <a:t>Variablen </a:t>
            </a:r>
            <a:r>
              <a:rPr lang="de-DE" noProof="0" smtClean="0"/>
              <a:t>und Konstanten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smtClean="0"/>
              <a:t>Dynamischer Speicher ("Heap")</a:t>
            </a:r>
            <a:r>
              <a:rPr lang="de-DE" b="1" noProof="0" dirty="0" smtClean="0"/>
              <a:t/>
            </a:r>
            <a:br>
              <a:rPr lang="de-DE" b="1" noProof="0" dirty="0" smtClean="0"/>
            </a:br>
            <a:r>
              <a:rPr lang="de-DE" noProof="0" dirty="0" smtClean="0"/>
              <a:t>Frei verwendbar</a:t>
            </a:r>
            <a:r>
              <a:rPr lang="de-DE" noProof="0" smtClean="0"/>
              <a:t>; verwaltet durch Entwickler</a:t>
            </a:r>
            <a:br>
              <a:rPr lang="de-DE" noProof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Statischer Speicher ("Stack")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Verwendung für lokale Variablen</a:t>
            </a:r>
            <a:r>
              <a:rPr lang="de-DE" noProof="0" smtClean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en.wikipedia.org/wiki/Data_segment</a:t>
            </a:r>
            <a:r>
              <a:rPr lang="en-US" sz="1200" smtClean="0"/>
              <a:t> </a:t>
            </a:r>
            <a:endParaRPr lang="en-US" sz="1200"/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</a:t>
            </a:r>
            <a:r>
              <a:rPr lang="de-DE" noProof="0" smtClean="0"/>
              <a:t>Größe </a:t>
            </a:r>
            <a:br>
              <a:rPr lang="de-DE" noProof="0" smtClean="0"/>
            </a:br>
            <a:r>
              <a:rPr lang="de-DE" noProof="0" smtClean="0"/>
              <a:t>(</a:t>
            </a:r>
            <a:r>
              <a:rPr lang="de-DE" noProof="0" dirty="0" smtClean="0"/>
              <a:t>lokale Variablen</a:t>
            </a:r>
            <a:r>
              <a:rPr lang="de-DE" noProof="0" smtClean="0"/>
              <a:t>, Rücksprungadresse</a:t>
            </a:r>
            <a:r>
              <a:rPr lang="de-DE" noProof="0" dirty="0" smtClean="0"/>
              <a:t>)</a:t>
            </a:r>
          </a:p>
          <a:p>
            <a:r>
              <a:rPr lang="de-DE" b="1"/>
              <a:t>Speicherverwaltung </a:t>
            </a:r>
            <a:r>
              <a:rPr lang="de-DE" noProof="0" smtClean="0"/>
              <a:t>durch </a:t>
            </a:r>
            <a:r>
              <a:rPr lang="de-DE" noProof="0" dirty="0" smtClean="0"/>
              <a:t>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r>
              <a:rPr lang="de-DE" i="1" noProof="0" smtClean="0"/>
              <a:t/>
            </a:r>
            <a:br>
              <a:rPr lang="de-DE" i="1" noProof="0" smtClean="0"/>
            </a:br>
            <a:endParaRPr lang="de-DE" i="1" noProof="0" smtClean="0"/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b="1" noProof="0" dirty="0" smtClean="0"/>
              <a:t>Speicherverwaltung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noProof="0" dirty="0" smtClean="0"/>
              <a:t>manuell, </a:t>
            </a:r>
            <a:r>
              <a:rPr lang="de-DE" noProof="0" smtClean="0"/>
              <a:t>durch Entwickler</a:t>
            </a:r>
            <a:br>
              <a:rPr lang="de-DE" noProof="0" smtClean="0"/>
            </a:br>
            <a:r>
              <a:rPr lang="de-DE" noProof="0" smtClean="0"/>
              <a:t>mithilfe der Operatoren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 smtClean="0"/>
              <a:t>,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endParaRPr lang="de-DE" noProof="0" smtClean="0"/>
          </a:p>
          <a:p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Stackframes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Stackframe </a:t>
            </a:r>
            <a:r>
              <a:rPr lang="de-DE" smtClean="0"/>
              <a:t>speichert Ausführungszustand einer Funktion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exit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gauss(1);</a:t>
            </a:r>
          </a:p>
          <a:p>
            <a:pPr marL="342900" indent="-342900" algn="l">
              <a:buAutoNum type="arabicPlain" startAt="2"/>
            </a:pPr>
            <a:r>
              <a:rPr lang="de-DE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n)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#0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#1</a:t>
            </a:r>
            <a:endParaRPr lang="en-US"/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"7"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#2</a:t>
            </a:r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gauss(1)</a:t>
            </a:r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gauss(0)</a:t>
            </a:r>
            <a:endParaRPr lang="en-US"/>
          </a:p>
        </p:txBody>
      </p:sp>
      <p:sp>
        <p:nvSpPr>
          <p:cNvPr id="32" name="Pfeil nach links 31"/>
          <p:cNvSpPr/>
          <p:nvPr/>
        </p:nvSpPr>
        <p:spPr bwMode="auto">
          <a:xfrm>
            <a:off x="4908228" y="4763814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#1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5" name="Pfeil nach links 34"/>
          <p:cNvSpPr/>
          <p:nvPr/>
        </p:nvSpPr>
        <p:spPr bwMode="auto">
          <a:xfrm>
            <a:off x="4896260" y="57437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#2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Definition</a:t>
            </a:r>
            <a:r>
              <a:rPr lang="de-DE" smtClean="0">
                <a:solidFill>
                  <a:schemeClr val="bg1"/>
                </a:solidFill>
              </a:rPr>
              <a:t> eines </a:t>
            </a:r>
            <a:r>
              <a:rPr lang="de-DE">
                <a:solidFill>
                  <a:schemeClr val="bg1"/>
                </a:solidFill>
              </a:rPr>
              <a:t>Zeigers vom Typ 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Zuweisung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int*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 *myArray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</a:t>
            </a:r>
            <a:r>
              <a:rPr lang="de-DE" b="1" noProof="0" dirty="0" smtClean="0"/>
              <a:t>Typ</a:t>
            </a:r>
            <a:r>
              <a:rPr lang="de-DE" noProof="0" dirty="0" smtClean="0"/>
              <a:t> oder </a:t>
            </a:r>
            <a:r>
              <a:rPr lang="de-DE" b="1" noProof="0" dirty="0" smtClean="0"/>
              <a:t>konkrete Variable </a:t>
            </a:r>
            <a:r>
              <a:rPr lang="de-DE" noProof="0" dirty="0" smtClean="0"/>
              <a:t>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kann.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</a:t>
            </a:r>
            <a:r>
              <a:rPr lang="de-DE" altLang="de-DE" noProof="0" smtClean="0"/>
              <a:t>(90 Minuten </a:t>
            </a:r>
            <a:r>
              <a:rPr lang="de-DE" altLang="de-DE" noProof="0" dirty="0" smtClean="0"/>
              <a:t>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</a:t>
            </a:r>
            <a:r>
              <a:rPr lang="de-DE" altLang="de-DE" noProof="0" smtClean="0"/>
              <a:t>	</a:t>
            </a:r>
            <a:r>
              <a:rPr lang="en-US" smtClean="0">
                <a:hlinkClick r:id="rId3"/>
              </a:rPr>
              <a:t>S206/030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smtClean="0"/>
              <a:t>Alle Inhalte in den </a:t>
            </a:r>
            <a:r>
              <a:rPr lang="de-DE" altLang="de-DE" b="1" noProof="0" smtClean="0"/>
              <a:t>Vortragsfolien</a:t>
            </a:r>
            <a:r>
              <a:rPr lang="de-DE" altLang="de-DE" noProof="0" smtClean="0"/>
              <a:t>, die nicht als </a:t>
            </a:r>
            <a:r>
              <a:rPr lang="en-US" altLang="de-DE" b="1" noProof="0" smtClean="0"/>
              <a:t>[Exkurs]</a:t>
            </a:r>
            <a:r>
              <a:rPr lang="en-US" altLang="de-DE" noProof="0" smtClean="0"/>
              <a:t> gekennzeichnet sind.</a:t>
            </a:r>
            <a:br>
              <a:rPr lang="en-US" altLang="de-DE" noProof="0" smtClean="0"/>
            </a:br>
            <a:r>
              <a:rPr lang="en-US" altLang="de-DE" noProof="0" smtClean="0"/>
              <a:t>Alle Inhalte des </a:t>
            </a:r>
            <a:r>
              <a:rPr lang="en-US" altLang="de-DE" b="1" noProof="0" smtClean="0"/>
              <a:t>Aufgabenblatts</a:t>
            </a:r>
            <a:r>
              <a:rPr lang="en-US" altLang="de-DE" noProof="0" smtClean="0"/>
              <a:t>, die nicht als </a:t>
            </a:r>
            <a:r>
              <a:rPr lang="en-US" altLang="de-DE" b="1" noProof="0" smtClean="0"/>
              <a:t>"optional"</a:t>
            </a:r>
            <a:r>
              <a:rPr lang="en-US" altLang="de-DE" noProof="0" smtClean="0"/>
              <a:t> gekennzeichnet sind.</a:t>
            </a:r>
            <a:r>
              <a:rPr lang="de-DE" altLang="de-DE" noProof="0" smtClean="0"/>
              <a:t/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300192" y="4221088"/>
            <a:ext cx="3024335" cy="273361"/>
          </a:xfrm>
          <a:prstGeom prst="wedgeRoundRectCallout">
            <a:avLst>
              <a:gd name="adj1" fmla="val -34857"/>
              <a:gd name="adj2" fmla="val 18955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~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0" y="1484784"/>
            <a:ext cx="7128791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/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</a:t>
            </a:r>
            <a:r>
              <a:rPr lang="de-DE" sz="1600" noProof="0" smtClean="0"/>
              <a:t>Attribut (</a:t>
            </a:r>
            <a:r>
              <a:rPr lang="de-DE" sz="1600" noProof="0" smtClean="0">
                <a:sym typeface="Wingdings" panose="05000000000000000000" pitchFamily="2" charset="2"/>
              </a:rPr>
              <a:t></a:t>
            </a:r>
            <a:r>
              <a:rPr lang="de-DE" sz="1600" noProof="0" smtClean="0"/>
              <a:t> </a:t>
            </a:r>
            <a:r>
              <a:rPr lang="de-DE" sz="1600" noProof="0" dirty="0" smtClean="0"/>
              <a:t>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 //in class def.</a:t>
            </a:r>
            <a:b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Building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de-DE" sz="1600" i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 3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//outside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Compiler </a:t>
            </a:r>
            <a:r>
              <a:rPr lang="de-DE" altLang="de-DE" noProof="0" dirty="0" smtClean="0"/>
              <a:t>kann automatisch die </a:t>
            </a:r>
            <a:r>
              <a:rPr lang="de-DE" altLang="de-DE" b="1" noProof="0" dirty="0" smtClean="0"/>
              <a:t>Absichten des Programmierers</a:t>
            </a:r>
            <a:r>
              <a:rPr lang="de-DE" altLang="de-DE" noProof="0" dirty="0" smtClean="0"/>
              <a:t> statisch durchsetzen (es gibt einen guten Grund wieso etwas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ggf. Optimierungen </a:t>
            </a:r>
            <a:r>
              <a:rPr lang="de-DE" altLang="de-DE" b="1" noProof="0" dirty="0" smtClean="0"/>
              <a:t>durchführen </a:t>
            </a:r>
            <a:r>
              <a:rPr lang="de-DE" altLang="de-DE" noProof="0" dirty="0" smtClean="0"/>
              <a:t>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b="1" noProof="0" smtClean="0"/>
              <a:t>Leser des Programmcodes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Absichten des Programmierers </a:t>
            </a:r>
            <a:r>
              <a:rPr lang="de-DE" altLang="de-DE" noProof="0" smtClean="0"/>
              <a:t>besser erkennen.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</a:t>
            </a:r>
            <a:r>
              <a:rPr lang="de-DE" b="1" noProof="0" smtClean="0"/>
              <a:t>: </a:t>
            </a:r>
            <a:r>
              <a:rPr lang="de-DE" smtClean="0"/>
              <a:t>"</a:t>
            </a:r>
            <a:r>
              <a:rPr lang="de-DE" noProof="0" smtClean="0"/>
              <a:t>{…}" </a:t>
            </a:r>
            <a:r>
              <a:rPr lang="de-DE" noProof="0" dirty="0" smtClean="0"/>
              <a:t>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</a:t>
            </a:r>
            <a:r>
              <a:rPr lang="de-DE" b="1" noProof="0" smtClean="0"/>
              <a:t>Sugar f</a:t>
            </a:r>
            <a:r>
              <a:rPr lang="de-DE" b="1" smtClean="0"/>
              <a:t>ür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std::initializer_list </a:t>
            </a:r>
            <a:r>
              <a:rPr lang="de-DE"/>
              <a:t>zur </a:t>
            </a:r>
            <a:r>
              <a:rPr lang="de-DE" noProof="0" smtClean="0"/>
              <a:t>vereinfachten </a:t>
            </a:r>
            <a:r>
              <a:rPr lang="de-DE" noProof="0" dirty="0" smtClean="0"/>
              <a:t>Initialisierung von Vektoren </a:t>
            </a:r>
            <a:r>
              <a:rPr lang="de-DE" noProof="0" smtClean="0"/>
              <a:t>etc. Beispiele:</a:t>
            </a:r>
            <a:endParaRPr lang="de-DE" noProof="0" dirty="0" smtClean="0"/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Anonyme </a:t>
            </a:r>
            <a:r>
              <a:rPr lang="de-DE" noProof="0" dirty="0" smtClean="0"/>
              <a:t>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16129</Words>
  <Application>Microsoft Office PowerPoint</Application>
  <PresentationFormat>Bildschirmpräsentation (4:3)</PresentationFormat>
  <Paragraphs>4870</Paragraphs>
  <Slides>239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239</vt:i4>
      </vt:variant>
    </vt:vector>
  </HeadingPairs>
  <TitlesOfParts>
    <vt:vector size="25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Der Fluch des Most Vexing Parse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Ganzzahlliterale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2482</cp:revision>
  <cp:lastPrinted>2018-04-11T06:17:22Z</cp:lastPrinted>
  <dcterms:created xsi:type="dcterms:W3CDTF">2008-08-19T13:25:11Z</dcterms:created>
  <dcterms:modified xsi:type="dcterms:W3CDTF">2018-08-27T12:41:04Z</dcterms:modified>
</cp:coreProperties>
</file>